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8" r:id="rId4"/>
    <p:sldId id="277" r:id="rId5"/>
    <p:sldId id="278" r:id="rId6"/>
    <p:sldId id="259" r:id="rId7"/>
    <p:sldId id="260" r:id="rId8"/>
    <p:sldId id="272" r:id="rId9"/>
    <p:sldId id="262" r:id="rId10"/>
    <p:sldId id="263" r:id="rId11"/>
    <p:sldId id="264" r:id="rId12"/>
    <p:sldId id="267" r:id="rId13"/>
    <p:sldId id="268" r:id="rId14"/>
    <p:sldId id="270" r:id="rId15"/>
    <p:sldId id="280" r:id="rId16"/>
    <p:sldId id="281" r:id="rId17"/>
    <p:sldId id="282" r:id="rId18"/>
    <p:sldId id="271" r:id="rId19"/>
    <p:sldId id="275" r:id="rId20"/>
    <p:sldId id="269" r:id="rId21"/>
    <p:sldId id="257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>
        <p:scale>
          <a:sx n="118" d="100"/>
          <a:sy n="118" d="100"/>
        </p:scale>
        <p:origin x="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chaff\Desktop\HourAverages\eachHourTerrainCorrSTN3MinusSET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chaff\Desktop\HourAverages\eachHourTerrainCorrSTN3MinusSET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Thermal Neutrons, Lat -30 to 30</a:t>
            </a:r>
          </a:p>
        </c:rich>
      </c:tx>
      <c:layout>
        <c:manualLayout>
          <c:xMode val="edge"/>
          <c:yMode val="edge"/>
          <c:x val="0.11555555555555561"/>
          <c:y val="5.0925925925925937E-2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v>WtdAvg</c:v>
          </c:tx>
          <c:spPr>
            <a:ln w="28575">
              <a:noFill/>
            </a:ln>
          </c:spPr>
          <c:xVal>
            <c:numRef>
              <c:f>eachHourTerrainCorrstn3TEST!$A$56:$A$79</c:f>
              <c:numCache>
                <c:formatCode>General</c:formatCode>
                <c:ptCount val="2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</c:numCache>
            </c:numRef>
          </c:xVal>
          <c:yVal>
            <c:numRef>
              <c:f>eachHourTerrainCorrstn3TEST!$B$56:$B$79</c:f>
              <c:numCache>
                <c:formatCode>General</c:formatCode>
                <c:ptCount val="24"/>
                <c:pt idx="0">
                  <c:v>13.558200000000001</c:v>
                </c:pt>
                <c:pt idx="1">
                  <c:v>13.541799999999999</c:v>
                </c:pt>
                <c:pt idx="2">
                  <c:v>13.508700000000001</c:v>
                </c:pt>
                <c:pt idx="3">
                  <c:v>13.437299999999999</c:v>
                </c:pt>
                <c:pt idx="4">
                  <c:v>13.207800000000001</c:v>
                </c:pt>
                <c:pt idx="5">
                  <c:v>13.4069</c:v>
                </c:pt>
                <c:pt idx="6">
                  <c:v>13.461</c:v>
                </c:pt>
                <c:pt idx="7">
                  <c:v>13.4015</c:v>
                </c:pt>
                <c:pt idx="8">
                  <c:v>13.461600000000002</c:v>
                </c:pt>
                <c:pt idx="9">
                  <c:v>13.506500000000004</c:v>
                </c:pt>
                <c:pt idx="10">
                  <c:v>13.517100000000001</c:v>
                </c:pt>
                <c:pt idx="11">
                  <c:v>13.555300000000004</c:v>
                </c:pt>
                <c:pt idx="12">
                  <c:v>13.523100000000001</c:v>
                </c:pt>
                <c:pt idx="13">
                  <c:v>13.508199999999999</c:v>
                </c:pt>
                <c:pt idx="14">
                  <c:v>13.5144</c:v>
                </c:pt>
                <c:pt idx="15">
                  <c:v>13.474300000000001</c:v>
                </c:pt>
                <c:pt idx="16">
                  <c:v>13.350000000000003</c:v>
                </c:pt>
                <c:pt idx="17">
                  <c:v>13.5335</c:v>
                </c:pt>
                <c:pt idx="18">
                  <c:v>13.492700000000005</c:v>
                </c:pt>
                <c:pt idx="19">
                  <c:v>13.559500000000005</c:v>
                </c:pt>
                <c:pt idx="20">
                  <c:v>13.592600000000004</c:v>
                </c:pt>
                <c:pt idx="21">
                  <c:v>13.624899999999998</c:v>
                </c:pt>
                <c:pt idx="22">
                  <c:v>13.5106</c:v>
                </c:pt>
                <c:pt idx="23">
                  <c:v>13.6304</c:v>
                </c:pt>
              </c:numCache>
            </c:numRef>
          </c:yVal>
        </c:ser>
        <c:axId val="62281600"/>
        <c:axId val="63590400"/>
      </c:scatterChart>
      <c:valAx>
        <c:axId val="62281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Hour of </a:t>
                </a:r>
                <a:r>
                  <a:rPr lang="en-US" dirty="0" smtClean="0"/>
                  <a:t>Lunar Day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590400"/>
        <c:crosses val="autoZero"/>
        <c:crossBetween val="midCat"/>
      </c:valAx>
      <c:valAx>
        <c:axId val="63590400"/>
        <c:scaling>
          <c:orientation val="minMax"/>
          <c:max val="13.66"/>
          <c:min val="13.350000000000005"/>
        </c:scaling>
        <c:axPos val="l"/>
        <c:majorGridlines/>
        <c:numFmt formatCode="General" sourceLinked="1"/>
        <c:tickLblPos val="nextTo"/>
        <c:crossAx val="62281600"/>
        <c:crosses val="autoZero"/>
        <c:crossBetween val="midCat"/>
      </c:valAx>
    </c:plotArea>
    <c:plotVisOnly val="1"/>
    <c:dispBlanksAs val="gap"/>
  </c:chart>
  <c:spPr>
    <a:solidFill>
      <a:schemeClr val="bg1"/>
    </a:solidFill>
    <a:effectLst>
      <a:softEdge rad="31750"/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Thermal Neutrons, Lat -30 to 30</a:t>
            </a:r>
          </a:p>
        </c:rich>
      </c:tx>
      <c:layout>
        <c:manualLayout>
          <c:xMode val="edge"/>
          <c:yMode val="edge"/>
          <c:x val="0.11555555555555556"/>
          <c:y val="5.0925925925925923E-2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v>WtdAvg</c:v>
          </c:tx>
          <c:spPr>
            <a:ln w="28575">
              <a:noFill/>
            </a:ln>
          </c:spPr>
          <c:xVal>
            <c:numRef>
              <c:f>eachHourTerrainCorrstn3TEST!$A$56:$A$79</c:f>
              <c:numCache>
                <c:formatCode>General</c:formatCode>
                <c:ptCount val="2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</c:numCache>
            </c:numRef>
          </c:xVal>
          <c:yVal>
            <c:numRef>
              <c:f>eachHourTerrainCorrstn3TEST!$B$56:$B$79</c:f>
              <c:numCache>
                <c:formatCode>General</c:formatCode>
                <c:ptCount val="24"/>
                <c:pt idx="0">
                  <c:v>13.558200000000001</c:v>
                </c:pt>
                <c:pt idx="1">
                  <c:v>13.541799999999999</c:v>
                </c:pt>
                <c:pt idx="2">
                  <c:v>13.508700000000001</c:v>
                </c:pt>
                <c:pt idx="3">
                  <c:v>13.437299999999999</c:v>
                </c:pt>
                <c:pt idx="4">
                  <c:v>13.207800000000001</c:v>
                </c:pt>
                <c:pt idx="5">
                  <c:v>13.4069</c:v>
                </c:pt>
                <c:pt idx="6">
                  <c:v>13.461</c:v>
                </c:pt>
                <c:pt idx="7">
                  <c:v>13.4015</c:v>
                </c:pt>
                <c:pt idx="8">
                  <c:v>13.461600000000002</c:v>
                </c:pt>
                <c:pt idx="9">
                  <c:v>13.506500000000004</c:v>
                </c:pt>
                <c:pt idx="10">
                  <c:v>13.517100000000001</c:v>
                </c:pt>
                <c:pt idx="11">
                  <c:v>13.555300000000004</c:v>
                </c:pt>
                <c:pt idx="12">
                  <c:v>13.523100000000001</c:v>
                </c:pt>
                <c:pt idx="13">
                  <c:v>13.508199999999999</c:v>
                </c:pt>
                <c:pt idx="14">
                  <c:v>13.5144</c:v>
                </c:pt>
                <c:pt idx="15">
                  <c:v>13.474300000000001</c:v>
                </c:pt>
                <c:pt idx="16">
                  <c:v>13.350000000000003</c:v>
                </c:pt>
                <c:pt idx="17">
                  <c:v>13.5335</c:v>
                </c:pt>
                <c:pt idx="18">
                  <c:v>13.492700000000005</c:v>
                </c:pt>
                <c:pt idx="19">
                  <c:v>13.559500000000005</c:v>
                </c:pt>
                <c:pt idx="20">
                  <c:v>13.592600000000004</c:v>
                </c:pt>
                <c:pt idx="21">
                  <c:v>13.624899999999998</c:v>
                </c:pt>
                <c:pt idx="22">
                  <c:v>13.5106</c:v>
                </c:pt>
                <c:pt idx="23">
                  <c:v>13.6304</c:v>
                </c:pt>
              </c:numCache>
            </c:numRef>
          </c:yVal>
        </c:ser>
        <c:axId val="63636608"/>
        <c:axId val="63638528"/>
      </c:scatterChart>
      <c:valAx>
        <c:axId val="63636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Hour of </a:t>
                </a:r>
                <a:r>
                  <a:rPr lang="en-US" dirty="0" smtClean="0"/>
                  <a:t>Lunar Day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638528"/>
        <c:crosses val="autoZero"/>
        <c:crossBetween val="midCat"/>
      </c:valAx>
      <c:valAx>
        <c:axId val="63638528"/>
        <c:scaling>
          <c:orientation val="minMax"/>
          <c:max val="13.66"/>
          <c:min val="13.350000000000005"/>
        </c:scaling>
        <c:axPos val="l"/>
        <c:majorGridlines/>
        <c:numFmt formatCode="General" sourceLinked="1"/>
        <c:tickLblPos val="nextTo"/>
        <c:crossAx val="63636608"/>
        <c:crosses val="autoZero"/>
        <c:crossBetween val="midCat"/>
      </c:valAx>
    </c:plotArea>
    <c:plotVisOnly val="1"/>
    <c:dispBlanksAs val="gap"/>
  </c:chart>
  <c:spPr>
    <a:solidFill>
      <a:schemeClr val="bg1"/>
    </a:solidFill>
    <a:effectLst>
      <a:softEdge rad="31750"/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7E010-6B21-4F49-96A8-03BB339A79E7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D542-D1F0-4222-9D0D-E00CE64DE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97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D542-D1F0-4222-9D0D-E00CE64DED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9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D542-D1F0-4222-9D0D-E00CE64DED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94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94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351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4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4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48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5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5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70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1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C935-946D-41C6-AA07-DD76529CBA7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58D6-A2FC-4290-BB70-EED3131DBF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8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7"/>
          <a:stretch/>
        </p:blipFill>
        <p:spPr>
          <a:xfrm>
            <a:off x="-457200" y="1497172"/>
            <a:ext cx="7056384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253"/>
            <a:ext cx="9144000" cy="1446550"/>
          </a:xfrm>
          <a:prstGeom prst="rect">
            <a:avLst/>
          </a:prstGeom>
          <a:gradFill flip="none" rotWithShape="1">
            <a:gsLst>
              <a:gs pos="82000">
                <a:srgbClr val="000000"/>
              </a:gs>
              <a:gs pos="0">
                <a:srgbClr val="0A128C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>
                <a:solidFill>
                  <a:schemeClr val="bg1"/>
                </a:solidFill>
              </a:rPr>
              <a:t>Water on the Moon: Remote Sensing from the Lunar Reconnaissance Orbiter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3809139"/>
            <a:ext cx="3783496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19th Annual Arizona Space Grant Consortium </a:t>
            </a:r>
            <a:r>
              <a:rPr lang="en-US" dirty="0" smtClean="0">
                <a:solidFill>
                  <a:schemeClr val="bg1"/>
                </a:solidFill>
              </a:rPr>
              <a:t>Symposium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University of Arizona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2012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97895" y="1559712"/>
            <a:ext cx="4419601" cy="125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Michael </a:t>
            </a:r>
            <a:r>
              <a:rPr lang="en-US" dirty="0" err="1" smtClean="0">
                <a:solidFill>
                  <a:schemeClr val="bg1"/>
                </a:solidFill>
              </a:rPr>
              <a:t>Schaffner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William Boynton, LPL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Gerard </a:t>
            </a:r>
            <a:r>
              <a:rPr lang="en-US" dirty="0" err="1" smtClean="0">
                <a:solidFill>
                  <a:schemeClr val="bg1"/>
                </a:solidFill>
              </a:rPr>
              <a:t>Droege</a:t>
            </a:r>
            <a:r>
              <a:rPr lang="en-US" dirty="0" smtClean="0">
                <a:solidFill>
                  <a:schemeClr val="bg1"/>
                </a:solidFill>
              </a:rPr>
              <a:t>, LPL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pacegrant.arizona.edu/gallery/var/albums/Logos/nic_web300x250ppi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799" y="6313864"/>
            <a:ext cx="655585" cy="5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7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783140"/>
            <a:ext cx="814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to capture time of lunar day (28 Earth days) in addition to </a:t>
            </a:r>
            <a:r>
              <a:rPr lang="en-US" sz="3200" dirty="0" smtClean="0">
                <a:solidFill>
                  <a:schemeClr val="bg1"/>
                </a:solidFill>
              </a:rPr>
              <a:t>squares?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Bin </a:t>
            </a:r>
            <a:r>
              <a:rPr lang="en-US" sz="3200" dirty="0" smtClean="0">
                <a:solidFill>
                  <a:schemeClr val="bg1"/>
                </a:solidFill>
              </a:rPr>
              <a:t>each longitude region: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1027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2661177" y="3505199"/>
            <a:ext cx="1893353" cy="18464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767824" y="3505200"/>
            <a:ext cx="1893353" cy="18464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4554529" y="3505198"/>
            <a:ext cx="1893353" cy="18464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6482824" y="3505200"/>
            <a:ext cx="1893353" cy="18464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5349394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Days 1, 8, 15…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35545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Days 2, 9, 16…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535545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Days 3, 10, 17…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355458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Days 4, 11, 18…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1" y="3505200"/>
            <a:ext cx="7653832" cy="1844193"/>
          </a:xfrm>
          <a:prstGeom prst="rect">
            <a:avLst/>
          </a:prstGeom>
        </p:spPr>
      </p:pic>
      <p:pic>
        <p:nvPicPr>
          <p:cNvPr id="17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54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981200"/>
            <a:ext cx="7619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My colleague Jerry and I created: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9 latitude </a:t>
            </a:r>
            <a:r>
              <a:rPr lang="en-US" sz="3200" dirty="0" smtClean="0">
                <a:solidFill>
                  <a:schemeClr val="bg1"/>
                </a:solidFill>
              </a:rPr>
              <a:t>bands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24 longitude </a:t>
            </a:r>
            <a:r>
              <a:rPr lang="en-US" sz="3200" dirty="0" smtClean="0">
                <a:solidFill>
                  <a:schemeClr val="bg1"/>
                </a:solidFill>
              </a:rPr>
              <a:t>bands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Roughly 40 “time bins” per </a:t>
            </a:r>
            <a:r>
              <a:rPr lang="en-US" sz="3200" dirty="0" err="1" smtClean="0">
                <a:solidFill>
                  <a:schemeClr val="bg1"/>
                </a:solidFill>
              </a:rPr>
              <a:t>lat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lon</a:t>
            </a:r>
            <a:r>
              <a:rPr lang="en-US" sz="3200" dirty="0" smtClean="0">
                <a:solidFill>
                  <a:schemeClr val="bg1"/>
                </a:solidFill>
              </a:rPr>
              <a:t> square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With 3,000 to 6,000 data points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per </a:t>
            </a:r>
            <a:r>
              <a:rPr lang="en-US" sz="3200" dirty="0" err="1" smtClean="0">
                <a:solidFill>
                  <a:schemeClr val="bg1"/>
                </a:solidFill>
              </a:rPr>
              <a:t>lat</a:t>
            </a:r>
            <a:r>
              <a:rPr lang="en-US" sz="3200" dirty="0" smtClean="0">
                <a:solidFill>
                  <a:schemeClr val="bg1"/>
                </a:solidFill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</a:rPr>
              <a:t>lon</a:t>
            </a:r>
            <a:r>
              <a:rPr lang="en-US" sz="3200" dirty="0" smtClean="0">
                <a:solidFill>
                  <a:schemeClr val="bg1"/>
                </a:solidFill>
              </a:rPr>
              <a:t>/time bin.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1027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6614444" y="4419600"/>
            <a:ext cx="2353867" cy="2295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7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1" y="1752600"/>
            <a:ext cx="76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Q: </a:t>
            </a:r>
            <a:r>
              <a:rPr lang="en-US" sz="3200" dirty="0" smtClean="0">
                <a:solidFill>
                  <a:schemeClr val="bg1"/>
                </a:solidFill>
              </a:rPr>
              <a:t>Do we see the expected dependence </a:t>
            </a:r>
            <a:r>
              <a:rPr lang="en-US" sz="3200" dirty="0">
                <a:solidFill>
                  <a:schemeClr val="bg1"/>
                </a:solidFill>
              </a:rPr>
              <a:t>on temperature </a:t>
            </a:r>
            <a:r>
              <a:rPr lang="en-US" sz="3200" dirty="0" smtClean="0">
                <a:solidFill>
                  <a:schemeClr val="bg1"/>
                </a:solidFill>
              </a:rPr>
              <a:t>of thermal neutrons detected?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To answer this, we plot thermal neutron counts for each lunar hour: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5904622"/>
              </p:ext>
            </p:extLst>
          </p:nvPr>
        </p:nvGraphicFramePr>
        <p:xfrm>
          <a:off x="2286000" y="3845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18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1" y="1752600"/>
            <a:ext cx="76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Q:</a:t>
            </a:r>
            <a:r>
              <a:rPr lang="en-US" sz="3200" dirty="0" smtClean="0">
                <a:solidFill>
                  <a:schemeClr val="bg1"/>
                </a:solidFill>
              </a:rPr>
              <a:t> Do we see the expected dependence </a:t>
            </a:r>
            <a:r>
              <a:rPr lang="en-US" sz="3200" dirty="0">
                <a:solidFill>
                  <a:schemeClr val="bg1"/>
                </a:solidFill>
              </a:rPr>
              <a:t>on </a:t>
            </a:r>
            <a:r>
              <a:rPr lang="en-US" sz="3200" dirty="0" smtClean="0">
                <a:solidFill>
                  <a:schemeClr val="bg1"/>
                </a:solidFill>
              </a:rPr>
              <a:t>temperature of thermal neutrons detected?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A:</a:t>
            </a:r>
            <a:r>
              <a:rPr lang="en-US" sz="3200" dirty="0" smtClean="0">
                <a:solidFill>
                  <a:schemeClr val="bg1"/>
                </a:solidFill>
              </a:rPr>
              <a:t> Yes. And something else.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9932321"/>
              </p:ext>
            </p:extLst>
          </p:nvPr>
        </p:nvGraphicFramePr>
        <p:xfrm>
          <a:off x="2286000" y="38453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1537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120" y="228600"/>
            <a:ext cx="2691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8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9285"/>
            <a:ext cx="8203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Temperature </a:t>
            </a:r>
            <a:r>
              <a:rPr lang="en-US" sz="3200" dirty="0" smtClean="0">
                <a:solidFill>
                  <a:schemeClr val="bg1"/>
                </a:solidFill>
              </a:rPr>
              <a:t>variations do play some part in </a:t>
            </a:r>
            <a:r>
              <a:rPr lang="en-US" sz="3200" dirty="0">
                <a:solidFill>
                  <a:schemeClr val="bg1"/>
                </a:solidFill>
              </a:rPr>
              <a:t>thermal neutron flux from the lunar surface.</a:t>
            </a:r>
          </a:p>
        </p:txBody>
      </p:sp>
    </p:spTree>
    <p:extLst>
      <p:ext uri="{BB962C8B-B14F-4D97-AF65-F5344CB8AC3E}">
        <p14:creationId xmlns="" xmlns:p14="http://schemas.microsoft.com/office/powerpoint/2010/main" val="3523478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120" y="228600"/>
            <a:ext cx="2691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8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9285"/>
            <a:ext cx="8203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Temperature </a:t>
            </a:r>
            <a:r>
              <a:rPr lang="en-US" sz="3200" dirty="0" smtClean="0">
                <a:solidFill>
                  <a:schemeClr val="bg1"/>
                </a:solidFill>
              </a:rPr>
              <a:t>variations do play some part in </a:t>
            </a:r>
            <a:r>
              <a:rPr lang="en-US" sz="3200" dirty="0">
                <a:solidFill>
                  <a:schemeClr val="bg1"/>
                </a:solidFill>
              </a:rPr>
              <a:t>thermal neutron flux from the lunar surface.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 And also: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Hydrogen’s behavior on the lunar surface is still not well understood.</a:t>
            </a:r>
          </a:p>
        </p:txBody>
      </p:sp>
    </p:spTree>
    <p:extLst>
      <p:ext uri="{BB962C8B-B14F-4D97-AF65-F5344CB8AC3E}">
        <p14:creationId xmlns="" xmlns:p14="http://schemas.microsoft.com/office/powerpoint/2010/main" val="2280777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120" y="228600"/>
            <a:ext cx="2691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8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9285"/>
            <a:ext cx="8203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Temperature </a:t>
            </a:r>
            <a:r>
              <a:rPr lang="en-US" sz="3200" dirty="0" smtClean="0">
                <a:solidFill>
                  <a:schemeClr val="bg1"/>
                </a:solidFill>
              </a:rPr>
              <a:t>variations do play some part in </a:t>
            </a:r>
            <a:r>
              <a:rPr lang="en-US" sz="3200" dirty="0">
                <a:solidFill>
                  <a:schemeClr val="bg1"/>
                </a:solidFill>
              </a:rPr>
              <a:t>thermal neutron flux from the lunar surface.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 And also: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Hydrogen’s behavior on the lunar surface is still not well understood.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LEND data is very useful for detecting potential hydrogen deposits on the moon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35278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120" y="228600"/>
            <a:ext cx="2691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8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9285"/>
            <a:ext cx="8203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Temperature </a:t>
            </a:r>
            <a:r>
              <a:rPr lang="en-US" sz="3200" dirty="0" smtClean="0">
                <a:solidFill>
                  <a:schemeClr val="bg1"/>
                </a:solidFill>
              </a:rPr>
              <a:t>variations do play some part in </a:t>
            </a:r>
            <a:r>
              <a:rPr lang="en-US" sz="3200" dirty="0">
                <a:solidFill>
                  <a:schemeClr val="bg1"/>
                </a:solidFill>
              </a:rPr>
              <a:t>thermal neutron flux from the lunar surface.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 And also: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Hydrogen’s behavior on the lunar surface is still not well understood.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LEND data is very useful for detecting potential hydrogen deposits on the moon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NASA Space Grant program is awesome. 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96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165" y="228600"/>
            <a:ext cx="4835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3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1447800"/>
            <a:ext cx="7619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Special thanks to my advisor, Dr. Boynton, for his encouragement and mentorship; and to Dr. Jerry </a:t>
            </a:r>
            <a:r>
              <a:rPr lang="en-US" sz="3200" dirty="0" err="1" smtClean="0">
                <a:solidFill>
                  <a:schemeClr val="bg1"/>
                </a:solidFill>
              </a:rPr>
              <a:t>Droege</a:t>
            </a:r>
            <a:r>
              <a:rPr lang="en-US" sz="3200" dirty="0" smtClean="0">
                <a:solidFill>
                  <a:schemeClr val="bg1"/>
                </a:solidFill>
              </a:rPr>
              <a:t>, my daily mentor/co-coder.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 am also indebted to Susan Brew &amp; Space Grant for an absolutely transformational experience this year!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Feedback: maschaff@email.arizona.edu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61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8915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17"/>
          <a:stretch/>
        </p:blipFill>
        <p:spPr>
          <a:xfrm>
            <a:off x="-457200" y="1497172"/>
            <a:ext cx="7056384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253"/>
            <a:ext cx="9144000" cy="1446550"/>
          </a:xfrm>
          <a:prstGeom prst="rect">
            <a:avLst/>
          </a:prstGeom>
          <a:gradFill flip="none" rotWithShape="1">
            <a:gsLst>
              <a:gs pos="82000">
                <a:srgbClr val="000000"/>
              </a:gs>
              <a:gs pos="0">
                <a:srgbClr val="0A128C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>
                <a:solidFill>
                  <a:schemeClr val="bg1"/>
                </a:solidFill>
              </a:rPr>
              <a:t>Water on the Moon: Remote Sensing from the Lunar Reconnaissance Orbiter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3809139"/>
            <a:ext cx="3783496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19th Annual Arizona Space Grant Consortium </a:t>
            </a:r>
            <a:r>
              <a:rPr lang="en-US" dirty="0" smtClean="0">
                <a:solidFill>
                  <a:schemeClr val="bg1"/>
                </a:solidFill>
              </a:rPr>
              <a:t>Symposium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University of Arizona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, 2012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5558683" y="3200400"/>
            <a:ext cx="1667065" cy="608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697895" y="1559712"/>
            <a:ext cx="4419601" cy="125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Michael </a:t>
            </a:r>
            <a:r>
              <a:rPr lang="en-US" dirty="0" err="1" smtClean="0">
                <a:solidFill>
                  <a:schemeClr val="bg1"/>
                </a:solidFill>
              </a:rPr>
              <a:t>Schaffner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William Boynton, LPL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Gerard </a:t>
            </a:r>
            <a:r>
              <a:rPr lang="en-US" dirty="0" err="1" smtClean="0">
                <a:solidFill>
                  <a:schemeClr val="bg1"/>
                </a:solidFill>
              </a:rPr>
              <a:t>Droege</a:t>
            </a:r>
            <a:r>
              <a:rPr lang="en-US" dirty="0" smtClean="0">
                <a:solidFill>
                  <a:schemeClr val="bg1"/>
                </a:solidFill>
              </a:rPr>
              <a:t>, LPL</a:t>
            </a: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368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4" y="6278874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4038600" y="1371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33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7010400" cy="15204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Backup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685800"/>
            <a:ext cx="44938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What is the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Lunar Exploration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Neutron Detector?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693855"/>
            <a:ext cx="9058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One of six instruments on NASA’s Lunar Reconnaissance Orbiter (LRO) spacecraft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Launched in 2009 with an est. cost of $600 million.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LEND was developed in cooperation with the Russian Space Research </a:t>
            </a:r>
            <a:r>
              <a:rPr lang="en-US" sz="3200" dirty="0" err="1" smtClean="0">
                <a:solidFill>
                  <a:schemeClr val="bg1"/>
                </a:solidFill>
              </a:rPr>
              <a:t>Insitute</a:t>
            </a:r>
            <a:r>
              <a:rPr lang="en-US" sz="3200" dirty="0" smtClean="0">
                <a:solidFill>
                  <a:schemeClr val="bg1"/>
                </a:solidFill>
              </a:rPr>
              <a:t> (IKI).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"/>
            <a:ext cx="3038475" cy="36957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229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981200"/>
            <a:ext cx="7619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These bins make it relatively easy to study other significant questions, such as: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Q. </a:t>
            </a:r>
            <a:r>
              <a:rPr lang="en-US" sz="3200" dirty="0" smtClean="0">
                <a:solidFill>
                  <a:schemeClr val="bg1"/>
                </a:solidFill>
              </a:rPr>
              <a:t>Does the earth’s magnetosphere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shield the moon from GCRs?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We can now compare data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from full moon time bins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with data in time bins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outside the full moons.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399"/>
            <a:ext cx="2929908" cy="26955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36916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981200"/>
            <a:ext cx="7696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Q: </a:t>
            </a:r>
            <a:r>
              <a:rPr lang="en-US" sz="3200" dirty="0" smtClean="0">
                <a:solidFill>
                  <a:schemeClr val="bg1"/>
                </a:solidFill>
              </a:rPr>
              <a:t>Does the earth’s magnetosphere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shield the moon from GCRs?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A: </a:t>
            </a:r>
            <a:r>
              <a:rPr lang="en-US" sz="3200" dirty="0" smtClean="0">
                <a:solidFill>
                  <a:schemeClr val="bg1"/>
                </a:solidFill>
              </a:rPr>
              <a:t>Our results, essentially “No”, are consistent with established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theories and of primary interest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lunar and cosmic ray scientists.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399"/>
            <a:ext cx="2929908" cy="26955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69692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3427"/>
            <a:ext cx="44074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Intro to research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with the Lunar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Exploration Neutron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Detector (LEND)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693855"/>
            <a:ext cx="911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Galactic cosmic rays (GCRs) regularly strike lunar atoms, and their energy knocks neutrons loose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Neutrons’ speeds are moderated best by similar-size hydrogen atoms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LEND detects these slower (epithermal) neutrons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62" r="30808"/>
          <a:stretch/>
        </p:blipFill>
        <p:spPr>
          <a:xfrm>
            <a:off x="5177433" y="228600"/>
            <a:ext cx="3940063" cy="3124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3427"/>
            <a:ext cx="44074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Intro to research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with the Lunar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Exploration Neutron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Detector (LEND)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693855"/>
            <a:ext cx="911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Galactic cosmic rays (GCRs) regularly strike lunar atoms, and their energy knocks neutrons loose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Neutrons’ speeds are moderated best by similar-size hydrogen atoms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LEND detects these slower (epithermal) neutrons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62" r="30808"/>
          <a:stretch/>
        </p:blipFill>
        <p:spPr>
          <a:xfrm>
            <a:off x="5177433" y="228600"/>
            <a:ext cx="3940063" cy="312420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7467600" y="457200"/>
            <a:ext cx="0" cy="2209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3427"/>
            <a:ext cx="44074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Intro to research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with the Lunar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Exploration Neutron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Detector (LEND)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3693855"/>
            <a:ext cx="9117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Galactic cosmic rays (GCRs) regularly strike lunar atoms, and their energy knocks neutrons loose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Neutrons’ speeds are moderated best by similar-size hydrogen atoms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LEND detects these slower (epithermal) neutrons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62" r="30808"/>
          <a:stretch/>
        </p:blipFill>
        <p:spPr>
          <a:xfrm>
            <a:off x="5177433" y="228600"/>
            <a:ext cx="3940063" cy="3124200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7467600" y="457200"/>
            <a:ext cx="0" cy="2209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96000" y="2438400"/>
            <a:ext cx="13716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72200" y="1143000"/>
            <a:ext cx="1295400" cy="1524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38800" y="609600"/>
            <a:ext cx="563217" cy="1828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63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612" y="1073426"/>
            <a:ext cx="43887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An introduction to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LEND research,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continued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693855"/>
            <a:ext cx="891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LEND instrument records the number of neutrons detected each second, along with latitude, longitude, altitude, angle, and more.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Using these data, scientists have mapped the surface of the moon to visually depict regions that deviate from the “normal” neutron counts.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42" y="-1"/>
            <a:ext cx="3753058" cy="35814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73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905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 had been previously theorized that lunar water would be found in the form of ice in Permanently Shadowed Regions (PSRs). LEND maps disagree: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b="47005"/>
          <a:stretch/>
        </p:blipFill>
        <p:spPr>
          <a:xfrm>
            <a:off x="1143000" y="3581401"/>
            <a:ext cx="6705600" cy="3276600"/>
          </a:xfrm>
          <a:prstGeom prst="rect">
            <a:avLst/>
          </a:prstGeom>
        </p:spPr>
      </p:pic>
      <p:pic>
        <p:nvPicPr>
          <p:cNvPr id="10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657600"/>
            <a:ext cx="174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South Pole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27306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PSRs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67400" y="45720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24600" y="45720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800" y="45720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88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776" y="1905000"/>
            <a:ext cx="8078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Hypothesis: Variations in neutron flux are caused by thermal variations from the solar insolation and lack of lunar atmosphere.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Test: Average LEND data by time of lunar day to determine whether temperature variations affect the flux of thermal neutrons.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10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34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0000"/>
            </a:gs>
            <a:gs pos="0">
              <a:srgbClr val="0A128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776" y="1905000"/>
            <a:ext cx="807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Original maps used only latitude and longitude, working with ~1,000 </a:t>
            </a:r>
            <a:r>
              <a:rPr lang="en-US" sz="3200" dirty="0" smtClean="0">
                <a:solidFill>
                  <a:schemeClr val="bg1"/>
                </a:solidFill>
              </a:rPr>
              <a:t>squares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to capture data: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651" y="228600"/>
            <a:ext cx="5360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LEND Research Project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2011-2012</a:t>
            </a:r>
          </a:p>
        </p:txBody>
      </p:sp>
      <p:pic>
        <p:nvPicPr>
          <p:cNvPr id="1027" name="Picture 3" descr="C:\Users\maschaff\Desktop\latlonlin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4" t="7934" r="5627" b="6266"/>
          <a:stretch/>
        </p:blipFill>
        <p:spPr bwMode="auto">
          <a:xfrm>
            <a:off x="2937154" y="3352800"/>
            <a:ext cx="3115867" cy="30386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schaff\Desktop\Presentation Images\UA_A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16436"/>
            <a:ext cx="457200" cy="5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schaff\Desktop\Presentation Images\SpaceGrantLogo_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4" y="6329274"/>
            <a:ext cx="914400" cy="495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schaff\Desktop\Presentation Images\SpaceGrant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6287367"/>
            <a:ext cx="509276" cy="509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12189</TotalTime>
  <Words>800</Words>
  <Application>Microsoft Office PowerPoint</Application>
  <PresentationFormat>On-screen Show (4:3)</PresentationFormat>
  <Paragraphs>113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Backup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Lunar Hydrogen</dc:title>
  <dc:creator>Michael A Schaffner</dc:creator>
  <cp:lastModifiedBy>maschaffner</cp:lastModifiedBy>
  <cp:revision>66</cp:revision>
  <dcterms:created xsi:type="dcterms:W3CDTF">2012-01-30T18:06:01Z</dcterms:created>
  <dcterms:modified xsi:type="dcterms:W3CDTF">2012-04-12T02:13:32Z</dcterms:modified>
</cp:coreProperties>
</file>